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62" d="100"/>
          <a:sy n="62" d="100"/>
        </p:scale>
        <p:origin x="72" y="2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C11BD8-8AE2-244C-EDFA-BDB1A729B56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4C5752B-5B60-A3EE-EDA2-F7E89225C10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D214B3D-4156-CD34-19D6-D578D6231032}"/>
              </a:ext>
            </a:extLst>
          </p:cNvPr>
          <p:cNvSpPr>
            <a:spLocks noGrp="1"/>
          </p:cNvSpPr>
          <p:nvPr>
            <p:ph type="dt" sz="half" idx="10"/>
          </p:nvPr>
        </p:nvSpPr>
        <p:spPr/>
        <p:txBody>
          <a:bodyPr/>
          <a:lstStyle/>
          <a:p>
            <a:fld id="{957F7C13-4AEA-45E2-88FC-29C3EA4AA611}" type="datetimeFigureOut">
              <a:rPr lang="en-US" smtClean="0"/>
              <a:t>1/31/2026</a:t>
            </a:fld>
            <a:endParaRPr lang="en-US"/>
          </a:p>
        </p:txBody>
      </p:sp>
      <p:sp>
        <p:nvSpPr>
          <p:cNvPr id="5" name="Footer Placeholder 4">
            <a:extLst>
              <a:ext uri="{FF2B5EF4-FFF2-40B4-BE49-F238E27FC236}">
                <a16:creationId xmlns:a16="http://schemas.microsoft.com/office/drawing/2014/main" id="{8CB29D41-E4F8-2FC4-DBCA-0A9F3A2FF5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E78C480-09DE-8F88-4518-617D1D9DBC6A}"/>
              </a:ext>
            </a:extLst>
          </p:cNvPr>
          <p:cNvSpPr>
            <a:spLocks noGrp="1"/>
          </p:cNvSpPr>
          <p:nvPr>
            <p:ph type="sldNum" sz="quarter" idx="12"/>
          </p:nvPr>
        </p:nvSpPr>
        <p:spPr/>
        <p:txBody>
          <a:bodyPr/>
          <a:lstStyle/>
          <a:p>
            <a:fld id="{A75A98C7-67E1-4B90-9B66-7AFE8CDC31F2}" type="slidenum">
              <a:rPr lang="en-US" smtClean="0"/>
              <a:t>‹#›</a:t>
            </a:fld>
            <a:endParaRPr lang="en-US"/>
          </a:p>
        </p:txBody>
      </p:sp>
    </p:spTree>
    <p:extLst>
      <p:ext uri="{BB962C8B-B14F-4D97-AF65-F5344CB8AC3E}">
        <p14:creationId xmlns:p14="http://schemas.microsoft.com/office/powerpoint/2010/main" val="13300388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DE8C65-8866-04E0-D0D8-82357F56A8E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0B5E3EB-2791-51CE-1B78-8E212A8DD43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134A8F-D241-F7EA-01FD-C6229328DE7C}"/>
              </a:ext>
            </a:extLst>
          </p:cNvPr>
          <p:cNvSpPr>
            <a:spLocks noGrp="1"/>
          </p:cNvSpPr>
          <p:nvPr>
            <p:ph type="dt" sz="half" idx="10"/>
          </p:nvPr>
        </p:nvSpPr>
        <p:spPr/>
        <p:txBody>
          <a:bodyPr/>
          <a:lstStyle/>
          <a:p>
            <a:fld id="{957F7C13-4AEA-45E2-88FC-29C3EA4AA611}" type="datetimeFigureOut">
              <a:rPr lang="en-US" smtClean="0"/>
              <a:t>1/31/2026</a:t>
            </a:fld>
            <a:endParaRPr lang="en-US"/>
          </a:p>
        </p:txBody>
      </p:sp>
      <p:sp>
        <p:nvSpPr>
          <p:cNvPr id="5" name="Footer Placeholder 4">
            <a:extLst>
              <a:ext uri="{FF2B5EF4-FFF2-40B4-BE49-F238E27FC236}">
                <a16:creationId xmlns:a16="http://schemas.microsoft.com/office/drawing/2014/main" id="{D524B13E-C7AF-D7CC-6E37-7BE99EC4DC1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582F205-AD1C-DB20-E331-F10738F20D96}"/>
              </a:ext>
            </a:extLst>
          </p:cNvPr>
          <p:cNvSpPr>
            <a:spLocks noGrp="1"/>
          </p:cNvSpPr>
          <p:nvPr>
            <p:ph type="sldNum" sz="quarter" idx="12"/>
          </p:nvPr>
        </p:nvSpPr>
        <p:spPr/>
        <p:txBody>
          <a:bodyPr/>
          <a:lstStyle/>
          <a:p>
            <a:fld id="{A75A98C7-67E1-4B90-9B66-7AFE8CDC31F2}" type="slidenum">
              <a:rPr lang="en-US" smtClean="0"/>
              <a:t>‹#›</a:t>
            </a:fld>
            <a:endParaRPr lang="en-US"/>
          </a:p>
        </p:txBody>
      </p:sp>
    </p:spTree>
    <p:extLst>
      <p:ext uri="{BB962C8B-B14F-4D97-AF65-F5344CB8AC3E}">
        <p14:creationId xmlns:p14="http://schemas.microsoft.com/office/powerpoint/2010/main" val="176265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63BD2A6-6FFA-8A06-3FA0-163C628EDCB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2B01724-82E1-8CB3-50E7-8A46F53CA6E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F57861-44B0-7390-584A-6C3A2E7E2A8F}"/>
              </a:ext>
            </a:extLst>
          </p:cNvPr>
          <p:cNvSpPr>
            <a:spLocks noGrp="1"/>
          </p:cNvSpPr>
          <p:nvPr>
            <p:ph type="dt" sz="half" idx="10"/>
          </p:nvPr>
        </p:nvSpPr>
        <p:spPr/>
        <p:txBody>
          <a:bodyPr/>
          <a:lstStyle/>
          <a:p>
            <a:fld id="{957F7C13-4AEA-45E2-88FC-29C3EA4AA611}" type="datetimeFigureOut">
              <a:rPr lang="en-US" smtClean="0"/>
              <a:t>1/31/2026</a:t>
            </a:fld>
            <a:endParaRPr lang="en-US"/>
          </a:p>
        </p:txBody>
      </p:sp>
      <p:sp>
        <p:nvSpPr>
          <p:cNvPr id="5" name="Footer Placeholder 4">
            <a:extLst>
              <a:ext uri="{FF2B5EF4-FFF2-40B4-BE49-F238E27FC236}">
                <a16:creationId xmlns:a16="http://schemas.microsoft.com/office/drawing/2014/main" id="{0AD43DDB-E327-C68E-F67A-AB8EA75A04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C65EC62-E8B7-9878-AC34-759452D87609}"/>
              </a:ext>
            </a:extLst>
          </p:cNvPr>
          <p:cNvSpPr>
            <a:spLocks noGrp="1"/>
          </p:cNvSpPr>
          <p:nvPr>
            <p:ph type="sldNum" sz="quarter" idx="12"/>
          </p:nvPr>
        </p:nvSpPr>
        <p:spPr/>
        <p:txBody>
          <a:bodyPr/>
          <a:lstStyle/>
          <a:p>
            <a:fld id="{A75A98C7-67E1-4B90-9B66-7AFE8CDC31F2}" type="slidenum">
              <a:rPr lang="en-US" smtClean="0"/>
              <a:t>‹#›</a:t>
            </a:fld>
            <a:endParaRPr lang="en-US"/>
          </a:p>
        </p:txBody>
      </p:sp>
    </p:spTree>
    <p:extLst>
      <p:ext uri="{BB962C8B-B14F-4D97-AF65-F5344CB8AC3E}">
        <p14:creationId xmlns:p14="http://schemas.microsoft.com/office/powerpoint/2010/main" val="2473080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7D20B1-F728-CB4D-8E80-8E5B5E16BBA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0ED0CB6-1C3F-B654-C496-16EFD267704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B9BDCC6-3CD0-09B8-EFB6-9F4FAD42D432}"/>
              </a:ext>
            </a:extLst>
          </p:cNvPr>
          <p:cNvSpPr>
            <a:spLocks noGrp="1"/>
          </p:cNvSpPr>
          <p:nvPr>
            <p:ph type="dt" sz="half" idx="10"/>
          </p:nvPr>
        </p:nvSpPr>
        <p:spPr/>
        <p:txBody>
          <a:bodyPr/>
          <a:lstStyle/>
          <a:p>
            <a:fld id="{957F7C13-4AEA-45E2-88FC-29C3EA4AA611}" type="datetimeFigureOut">
              <a:rPr lang="en-US" smtClean="0"/>
              <a:t>1/31/2026</a:t>
            </a:fld>
            <a:endParaRPr lang="en-US"/>
          </a:p>
        </p:txBody>
      </p:sp>
      <p:sp>
        <p:nvSpPr>
          <p:cNvPr id="5" name="Footer Placeholder 4">
            <a:extLst>
              <a:ext uri="{FF2B5EF4-FFF2-40B4-BE49-F238E27FC236}">
                <a16:creationId xmlns:a16="http://schemas.microsoft.com/office/drawing/2014/main" id="{7D136E1F-0BCB-34CD-0678-453FF36BADD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190132-DBFB-E89A-6461-E6C0BE81855C}"/>
              </a:ext>
            </a:extLst>
          </p:cNvPr>
          <p:cNvSpPr>
            <a:spLocks noGrp="1"/>
          </p:cNvSpPr>
          <p:nvPr>
            <p:ph type="sldNum" sz="quarter" idx="12"/>
          </p:nvPr>
        </p:nvSpPr>
        <p:spPr/>
        <p:txBody>
          <a:bodyPr/>
          <a:lstStyle/>
          <a:p>
            <a:fld id="{A75A98C7-67E1-4B90-9B66-7AFE8CDC31F2}" type="slidenum">
              <a:rPr lang="en-US" smtClean="0"/>
              <a:t>‹#›</a:t>
            </a:fld>
            <a:endParaRPr lang="en-US"/>
          </a:p>
        </p:txBody>
      </p:sp>
    </p:spTree>
    <p:extLst>
      <p:ext uri="{BB962C8B-B14F-4D97-AF65-F5344CB8AC3E}">
        <p14:creationId xmlns:p14="http://schemas.microsoft.com/office/powerpoint/2010/main" val="5288249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2C3CE5-10DF-30A1-6475-1F686970A03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B6C65A0-E941-2DE3-48AC-66A3603A5C8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003F1EF-9936-21D8-C5E5-7F73ADCABA16}"/>
              </a:ext>
            </a:extLst>
          </p:cNvPr>
          <p:cNvSpPr>
            <a:spLocks noGrp="1"/>
          </p:cNvSpPr>
          <p:nvPr>
            <p:ph type="dt" sz="half" idx="10"/>
          </p:nvPr>
        </p:nvSpPr>
        <p:spPr/>
        <p:txBody>
          <a:bodyPr/>
          <a:lstStyle/>
          <a:p>
            <a:fld id="{957F7C13-4AEA-45E2-88FC-29C3EA4AA611}" type="datetimeFigureOut">
              <a:rPr lang="en-US" smtClean="0"/>
              <a:t>1/31/2026</a:t>
            </a:fld>
            <a:endParaRPr lang="en-US"/>
          </a:p>
        </p:txBody>
      </p:sp>
      <p:sp>
        <p:nvSpPr>
          <p:cNvPr id="5" name="Footer Placeholder 4">
            <a:extLst>
              <a:ext uri="{FF2B5EF4-FFF2-40B4-BE49-F238E27FC236}">
                <a16:creationId xmlns:a16="http://schemas.microsoft.com/office/drawing/2014/main" id="{717DE07E-CFCD-D17D-53AE-A046A0B9F3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7C4CC98-927A-942C-9857-974CC5E05CDE}"/>
              </a:ext>
            </a:extLst>
          </p:cNvPr>
          <p:cNvSpPr>
            <a:spLocks noGrp="1"/>
          </p:cNvSpPr>
          <p:nvPr>
            <p:ph type="sldNum" sz="quarter" idx="12"/>
          </p:nvPr>
        </p:nvSpPr>
        <p:spPr/>
        <p:txBody>
          <a:bodyPr/>
          <a:lstStyle/>
          <a:p>
            <a:fld id="{A75A98C7-67E1-4B90-9B66-7AFE8CDC31F2}" type="slidenum">
              <a:rPr lang="en-US" smtClean="0"/>
              <a:t>‹#›</a:t>
            </a:fld>
            <a:endParaRPr lang="en-US"/>
          </a:p>
        </p:txBody>
      </p:sp>
    </p:spTree>
    <p:extLst>
      <p:ext uri="{BB962C8B-B14F-4D97-AF65-F5344CB8AC3E}">
        <p14:creationId xmlns:p14="http://schemas.microsoft.com/office/powerpoint/2010/main" val="8093645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5C0DA9-F7DB-85E9-D522-1B2E65F3916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0B5EB0B-5C77-3867-C8F3-97B18D2CCBB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04ED424-76A2-2967-7B2D-0043F2ABA93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08B7900-931E-55BD-8270-73F576C49297}"/>
              </a:ext>
            </a:extLst>
          </p:cNvPr>
          <p:cNvSpPr>
            <a:spLocks noGrp="1"/>
          </p:cNvSpPr>
          <p:nvPr>
            <p:ph type="dt" sz="half" idx="10"/>
          </p:nvPr>
        </p:nvSpPr>
        <p:spPr/>
        <p:txBody>
          <a:bodyPr/>
          <a:lstStyle/>
          <a:p>
            <a:fld id="{957F7C13-4AEA-45E2-88FC-29C3EA4AA611}" type="datetimeFigureOut">
              <a:rPr lang="en-US" smtClean="0"/>
              <a:t>1/31/2026</a:t>
            </a:fld>
            <a:endParaRPr lang="en-US"/>
          </a:p>
        </p:txBody>
      </p:sp>
      <p:sp>
        <p:nvSpPr>
          <p:cNvPr id="6" name="Footer Placeholder 5">
            <a:extLst>
              <a:ext uri="{FF2B5EF4-FFF2-40B4-BE49-F238E27FC236}">
                <a16:creationId xmlns:a16="http://schemas.microsoft.com/office/drawing/2014/main" id="{AC801706-98B6-4F35-72CC-C36201011D4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E210714-8519-35BA-51CD-152AE871D72F}"/>
              </a:ext>
            </a:extLst>
          </p:cNvPr>
          <p:cNvSpPr>
            <a:spLocks noGrp="1"/>
          </p:cNvSpPr>
          <p:nvPr>
            <p:ph type="sldNum" sz="quarter" idx="12"/>
          </p:nvPr>
        </p:nvSpPr>
        <p:spPr/>
        <p:txBody>
          <a:bodyPr/>
          <a:lstStyle/>
          <a:p>
            <a:fld id="{A75A98C7-67E1-4B90-9B66-7AFE8CDC31F2}" type="slidenum">
              <a:rPr lang="en-US" smtClean="0"/>
              <a:t>‹#›</a:t>
            </a:fld>
            <a:endParaRPr lang="en-US"/>
          </a:p>
        </p:txBody>
      </p:sp>
    </p:spTree>
    <p:extLst>
      <p:ext uri="{BB962C8B-B14F-4D97-AF65-F5344CB8AC3E}">
        <p14:creationId xmlns:p14="http://schemas.microsoft.com/office/powerpoint/2010/main" val="33622150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D4E834-46ED-B5CF-65D8-461618863AA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CA25230-4456-AB3E-9055-31CDD0659CE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712270F-3B0E-320B-980B-E945CE7A054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095CCC6-12D6-07E7-9796-B0E04B092E8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348FA8E-F3EF-6CB6-EED4-512D2E7A2FA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C4BFDD1-E89F-DE0E-0D9F-B61BF3C05D6A}"/>
              </a:ext>
            </a:extLst>
          </p:cNvPr>
          <p:cNvSpPr>
            <a:spLocks noGrp="1"/>
          </p:cNvSpPr>
          <p:nvPr>
            <p:ph type="dt" sz="half" idx="10"/>
          </p:nvPr>
        </p:nvSpPr>
        <p:spPr/>
        <p:txBody>
          <a:bodyPr/>
          <a:lstStyle/>
          <a:p>
            <a:fld id="{957F7C13-4AEA-45E2-88FC-29C3EA4AA611}" type="datetimeFigureOut">
              <a:rPr lang="en-US" smtClean="0"/>
              <a:t>1/31/2026</a:t>
            </a:fld>
            <a:endParaRPr lang="en-US"/>
          </a:p>
        </p:txBody>
      </p:sp>
      <p:sp>
        <p:nvSpPr>
          <p:cNvPr id="8" name="Footer Placeholder 7">
            <a:extLst>
              <a:ext uri="{FF2B5EF4-FFF2-40B4-BE49-F238E27FC236}">
                <a16:creationId xmlns:a16="http://schemas.microsoft.com/office/drawing/2014/main" id="{F5680DDF-762E-4CF5-5466-8BAE6FB431F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EC0B4BF-C5A9-41BB-5E0A-B66F1C2142DF}"/>
              </a:ext>
            </a:extLst>
          </p:cNvPr>
          <p:cNvSpPr>
            <a:spLocks noGrp="1"/>
          </p:cNvSpPr>
          <p:nvPr>
            <p:ph type="sldNum" sz="quarter" idx="12"/>
          </p:nvPr>
        </p:nvSpPr>
        <p:spPr/>
        <p:txBody>
          <a:bodyPr/>
          <a:lstStyle/>
          <a:p>
            <a:fld id="{A75A98C7-67E1-4B90-9B66-7AFE8CDC31F2}" type="slidenum">
              <a:rPr lang="en-US" smtClean="0"/>
              <a:t>‹#›</a:t>
            </a:fld>
            <a:endParaRPr lang="en-US"/>
          </a:p>
        </p:txBody>
      </p:sp>
    </p:spTree>
    <p:extLst>
      <p:ext uri="{BB962C8B-B14F-4D97-AF65-F5344CB8AC3E}">
        <p14:creationId xmlns:p14="http://schemas.microsoft.com/office/powerpoint/2010/main" val="15085718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3F1904-282A-4FDE-F3AB-0C785880FE0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1C1050A-08C8-8F27-EF22-AB6173D143D0}"/>
              </a:ext>
            </a:extLst>
          </p:cNvPr>
          <p:cNvSpPr>
            <a:spLocks noGrp="1"/>
          </p:cNvSpPr>
          <p:nvPr>
            <p:ph type="dt" sz="half" idx="10"/>
          </p:nvPr>
        </p:nvSpPr>
        <p:spPr/>
        <p:txBody>
          <a:bodyPr/>
          <a:lstStyle/>
          <a:p>
            <a:fld id="{957F7C13-4AEA-45E2-88FC-29C3EA4AA611}" type="datetimeFigureOut">
              <a:rPr lang="en-US" smtClean="0"/>
              <a:t>1/31/2026</a:t>
            </a:fld>
            <a:endParaRPr lang="en-US"/>
          </a:p>
        </p:txBody>
      </p:sp>
      <p:sp>
        <p:nvSpPr>
          <p:cNvPr id="4" name="Footer Placeholder 3">
            <a:extLst>
              <a:ext uri="{FF2B5EF4-FFF2-40B4-BE49-F238E27FC236}">
                <a16:creationId xmlns:a16="http://schemas.microsoft.com/office/drawing/2014/main" id="{DA00B420-E604-76EA-1825-49340676A0A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F579581-82FA-17D0-D9FF-3313533CC469}"/>
              </a:ext>
            </a:extLst>
          </p:cNvPr>
          <p:cNvSpPr>
            <a:spLocks noGrp="1"/>
          </p:cNvSpPr>
          <p:nvPr>
            <p:ph type="sldNum" sz="quarter" idx="12"/>
          </p:nvPr>
        </p:nvSpPr>
        <p:spPr/>
        <p:txBody>
          <a:bodyPr/>
          <a:lstStyle/>
          <a:p>
            <a:fld id="{A75A98C7-67E1-4B90-9B66-7AFE8CDC31F2}" type="slidenum">
              <a:rPr lang="en-US" smtClean="0"/>
              <a:t>‹#›</a:t>
            </a:fld>
            <a:endParaRPr lang="en-US"/>
          </a:p>
        </p:txBody>
      </p:sp>
    </p:spTree>
    <p:extLst>
      <p:ext uri="{BB962C8B-B14F-4D97-AF65-F5344CB8AC3E}">
        <p14:creationId xmlns:p14="http://schemas.microsoft.com/office/powerpoint/2010/main" val="31733667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E0468F2-D949-F617-2B01-07B88DA75C5A}"/>
              </a:ext>
            </a:extLst>
          </p:cNvPr>
          <p:cNvSpPr>
            <a:spLocks noGrp="1"/>
          </p:cNvSpPr>
          <p:nvPr>
            <p:ph type="dt" sz="half" idx="10"/>
          </p:nvPr>
        </p:nvSpPr>
        <p:spPr/>
        <p:txBody>
          <a:bodyPr/>
          <a:lstStyle/>
          <a:p>
            <a:fld id="{957F7C13-4AEA-45E2-88FC-29C3EA4AA611}" type="datetimeFigureOut">
              <a:rPr lang="en-US" smtClean="0"/>
              <a:t>1/31/2026</a:t>
            </a:fld>
            <a:endParaRPr lang="en-US"/>
          </a:p>
        </p:txBody>
      </p:sp>
      <p:sp>
        <p:nvSpPr>
          <p:cNvPr id="3" name="Footer Placeholder 2">
            <a:extLst>
              <a:ext uri="{FF2B5EF4-FFF2-40B4-BE49-F238E27FC236}">
                <a16:creationId xmlns:a16="http://schemas.microsoft.com/office/drawing/2014/main" id="{69F6CF56-B15E-1761-187D-BE7560F96A5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3E57956-1DBE-9C1F-45BD-6557DD46BDCB}"/>
              </a:ext>
            </a:extLst>
          </p:cNvPr>
          <p:cNvSpPr>
            <a:spLocks noGrp="1"/>
          </p:cNvSpPr>
          <p:nvPr>
            <p:ph type="sldNum" sz="quarter" idx="12"/>
          </p:nvPr>
        </p:nvSpPr>
        <p:spPr/>
        <p:txBody>
          <a:bodyPr/>
          <a:lstStyle/>
          <a:p>
            <a:fld id="{A75A98C7-67E1-4B90-9B66-7AFE8CDC31F2}" type="slidenum">
              <a:rPr lang="en-US" smtClean="0"/>
              <a:t>‹#›</a:t>
            </a:fld>
            <a:endParaRPr lang="en-US"/>
          </a:p>
        </p:txBody>
      </p:sp>
    </p:spTree>
    <p:extLst>
      <p:ext uri="{BB962C8B-B14F-4D97-AF65-F5344CB8AC3E}">
        <p14:creationId xmlns:p14="http://schemas.microsoft.com/office/powerpoint/2010/main" val="24329970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9B1A83-2A8D-7BA9-3CD8-A81412E9F14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062BA0C-2DA7-C4B7-9493-B758FD548BF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172932B-EF7B-E5B6-676E-0396C97743B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80592F0-850D-25A1-447F-2DF771BC656C}"/>
              </a:ext>
            </a:extLst>
          </p:cNvPr>
          <p:cNvSpPr>
            <a:spLocks noGrp="1"/>
          </p:cNvSpPr>
          <p:nvPr>
            <p:ph type="dt" sz="half" idx="10"/>
          </p:nvPr>
        </p:nvSpPr>
        <p:spPr/>
        <p:txBody>
          <a:bodyPr/>
          <a:lstStyle/>
          <a:p>
            <a:fld id="{957F7C13-4AEA-45E2-88FC-29C3EA4AA611}" type="datetimeFigureOut">
              <a:rPr lang="en-US" smtClean="0"/>
              <a:t>1/31/2026</a:t>
            </a:fld>
            <a:endParaRPr lang="en-US"/>
          </a:p>
        </p:txBody>
      </p:sp>
      <p:sp>
        <p:nvSpPr>
          <p:cNvPr id="6" name="Footer Placeholder 5">
            <a:extLst>
              <a:ext uri="{FF2B5EF4-FFF2-40B4-BE49-F238E27FC236}">
                <a16:creationId xmlns:a16="http://schemas.microsoft.com/office/drawing/2014/main" id="{11112F03-D5CA-A0E6-FC03-26FDA842971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DA5B621-D1B6-E1F6-3973-21EC688562FA}"/>
              </a:ext>
            </a:extLst>
          </p:cNvPr>
          <p:cNvSpPr>
            <a:spLocks noGrp="1"/>
          </p:cNvSpPr>
          <p:nvPr>
            <p:ph type="sldNum" sz="quarter" idx="12"/>
          </p:nvPr>
        </p:nvSpPr>
        <p:spPr/>
        <p:txBody>
          <a:bodyPr/>
          <a:lstStyle/>
          <a:p>
            <a:fld id="{A75A98C7-67E1-4B90-9B66-7AFE8CDC31F2}" type="slidenum">
              <a:rPr lang="en-US" smtClean="0"/>
              <a:t>‹#›</a:t>
            </a:fld>
            <a:endParaRPr lang="en-US"/>
          </a:p>
        </p:txBody>
      </p:sp>
    </p:spTree>
    <p:extLst>
      <p:ext uri="{BB962C8B-B14F-4D97-AF65-F5344CB8AC3E}">
        <p14:creationId xmlns:p14="http://schemas.microsoft.com/office/powerpoint/2010/main" val="29497583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937FB-A605-B192-AF5E-3F389C30B09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491B13B-49BF-E64A-1B03-1F7F4A80F29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ECBD14A-D166-3E63-7730-80CB641086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FF2B7F-DB80-4905-600A-3CBAE7A255C8}"/>
              </a:ext>
            </a:extLst>
          </p:cNvPr>
          <p:cNvSpPr>
            <a:spLocks noGrp="1"/>
          </p:cNvSpPr>
          <p:nvPr>
            <p:ph type="dt" sz="half" idx="10"/>
          </p:nvPr>
        </p:nvSpPr>
        <p:spPr/>
        <p:txBody>
          <a:bodyPr/>
          <a:lstStyle/>
          <a:p>
            <a:fld id="{957F7C13-4AEA-45E2-88FC-29C3EA4AA611}" type="datetimeFigureOut">
              <a:rPr lang="en-US" smtClean="0"/>
              <a:t>1/31/2026</a:t>
            </a:fld>
            <a:endParaRPr lang="en-US"/>
          </a:p>
        </p:txBody>
      </p:sp>
      <p:sp>
        <p:nvSpPr>
          <p:cNvPr id="6" name="Footer Placeholder 5">
            <a:extLst>
              <a:ext uri="{FF2B5EF4-FFF2-40B4-BE49-F238E27FC236}">
                <a16:creationId xmlns:a16="http://schemas.microsoft.com/office/drawing/2014/main" id="{460259F0-35CB-0116-2B39-1ADF24A34DC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6596EDC-667D-6932-4923-BF99567E17FE}"/>
              </a:ext>
            </a:extLst>
          </p:cNvPr>
          <p:cNvSpPr>
            <a:spLocks noGrp="1"/>
          </p:cNvSpPr>
          <p:nvPr>
            <p:ph type="sldNum" sz="quarter" idx="12"/>
          </p:nvPr>
        </p:nvSpPr>
        <p:spPr/>
        <p:txBody>
          <a:bodyPr/>
          <a:lstStyle/>
          <a:p>
            <a:fld id="{A75A98C7-67E1-4B90-9B66-7AFE8CDC31F2}" type="slidenum">
              <a:rPr lang="en-US" smtClean="0"/>
              <a:t>‹#›</a:t>
            </a:fld>
            <a:endParaRPr lang="en-US"/>
          </a:p>
        </p:txBody>
      </p:sp>
    </p:spTree>
    <p:extLst>
      <p:ext uri="{BB962C8B-B14F-4D97-AF65-F5344CB8AC3E}">
        <p14:creationId xmlns:p14="http://schemas.microsoft.com/office/powerpoint/2010/main" val="2138912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522DD86-3A94-F5B9-FDA9-59109269772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8507FE8-DF59-378E-D6C3-6B91B7E4D9D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D5A15D6-1E07-C825-2FD9-0A81F2F8DEE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57F7C13-4AEA-45E2-88FC-29C3EA4AA611}" type="datetimeFigureOut">
              <a:rPr lang="en-US" smtClean="0"/>
              <a:t>1/31/2026</a:t>
            </a:fld>
            <a:endParaRPr lang="en-US"/>
          </a:p>
        </p:txBody>
      </p:sp>
      <p:sp>
        <p:nvSpPr>
          <p:cNvPr id="5" name="Footer Placeholder 4">
            <a:extLst>
              <a:ext uri="{FF2B5EF4-FFF2-40B4-BE49-F238E27FC236}">
                <a16:creationId xmlns:a16="http://schemas.microsoft.com/office/drawing/2014/main" id="{B5B1F3EA-9B4F-2D82-EB07-0BEFB43EEDB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230A46C5-C75B-463B-5704-A9649031597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75A98C7-67E1-4B90-9B66-7AFE8CDC31F2}" type="slidenum">
              <a:rPr lang="en-US" smtClean="0"/>
              <a:t>‹#›</a:t>
            </a:fld>
            <a:endParaRPr lang="en-US"/>
          </a:p>
        </p:txBody>
      </p:sp>
    </p:spTree>
    <p:extLst>
      <p:ext uri="{BB962C8B-B14F-4D97-AF65-F5344CB8AC3E}">
        <p14:creationId xmlns:p14="http://schemas.microsoft.com/office/powerpoint/2010/main" val="38088398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8DB9CD9-59B1-4D73-BC4C-98796A48EF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874A6A9-41FF-4E33-AFA8-F9F81436A5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721D730E-1F97-4071-B143-B05E6D2599B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03402" y="3985"/>
            <a:ext cx="9772765" cy="6858000"/>
            <a:chOff x="1303402" y="3985"/>
            <a:chExt cx="9772765" cy="6858000"/>
          </a:xfrm>
        </p:grpSpPr>
        <p:sp>
          <p:nvSpPr>
            <p:cNvPr id="13" name="Freeform: Shape 12">
              <a:extLst>
                <a:ext uri="{FF2B5EF4-FFF2-40B4-BE49-F238E27FC236}">
                  <a16:creationId xmlns:a16="http://schemas.microsoft.com/office/drawing/2014/main" id="{B3849C6A-9EE5-4604-8EAE-DD4796B79D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985"/>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Shape 13">
              <a:extLst>
                <a:ext uri="{FF2B5EF4-FFF2-40B4-BE49-F238E27FC236}">
                  <a16:creationId xmlns:a16="http://schemas.microsoft.com/office/drawing/2014/main" id="{308677BE-069B-4A4D-8732-E26B6EF567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985"/>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Shape 14">
              <a:extLst>
                <a:ext uri="{FF2B5EF4-FFF2-40B4-BE49-F238E27FC236}">
                  <a16:creationId xmlns:a16="http://schemas.microsoft.com/office/drawing/2014/main" id="{9A9A575B-DD07-4388-963B-0AF3FDDCF3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985"/>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Shape 15">
              <a:extLst>
                <a:ext uri="{FF2B5EF4-FFF2-40B4-BE49-F238E27FC236}">
                  <a16:creationId xmlns:a16="http://schemas.microsoft.com/office/drawing/2014/main" id="{D55285E4-21EB-4EC1-AB8E-36E881E899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985"/>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6A0C77B5-3FAA-4D4F-9555-89D7516088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985"/>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sp>
          <p:nvSpPr>
            <p:cNvPr id="18" name="Freeform: Shape 17">
              <a:extLst>
                <a:ext uri="{FF2B5EF4-FFF2-40B4-BE49-F238E27FC236}">
                  <a16:creationId xmlns:a16="http://schemas.microsoft.com/office/drawing/2014/main" id="{5F0C96D1-A8B7-4C8E-9997-D823FD1591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985"/>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id="{DA46556D-445B-4CD0-87A0-02A30BD1B1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985"/>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a:extLst>
              <a:ext uri="{FF2B5EF4-FFF2-40B4-BE49-F238E27FC236}">
                <a16:creationId xmlns:a16="http://schemas.microsoft.com/office/drawing/2014/main" id="{C3979570-4C2C-0B61-135C-3313ED561D17}"/>
              </a:ext>
            </a:extLst>
          </p:cNvPr>
          <p:cNvSpPr>
            <a:spLocks noGrp="1"/>
          </p:cNvSpPr>
          <p:nvPr>
            <p:ph type="ctrTitle"/>
          </p:nvPr>
        </p:nvSpPr>
        <p:spPr>
          <a:xfrm>
            <a:off x="3215729" y="1764407"/>
            <a:ext cx="5760846" cy="2310312"/>
          </a:xfrm>
        </p:spPr>
        <p:txBody>
          <a:bodyPr>
            <a:normAutofit/>
          </a:bodyPr>
          <a:lstStyle/>
          <a:p>
            <a:r>
              <a:rPr lang="en-US" sz="5200" b="1" dirty="0">
                <a:solidFill>
                  <a:schemeClr val="tx2"/>
                </a:solidFill>
              </a:rPr>
              <a:t>PRISONER B-3087</a:t>
            </a:r>
            <a:br>
              <a:rPr lang="en-US" sz="5200" b="1" dirty="0">
                <a:solidFill>
                  <a:schemeClr val="tx2"/>
                </a:solidFill>
              </a:rPr>
            </a:br>
            <a:r>
              <a:rPr lang="en-US" sz="5200" b="1" dirty="0">
                <a:solidFill>
                  <a:schemeClr val="tx2"/>
                </a:solidFill>
              </a:rPr>
              <a:t>CHAPTERS 11-15</a:t>
            </a:r>
          </a:p>
        </p:txBody>
      </p:sp>
      <p:sp>
        <p:nvSpPr>
          <p:cNvPr id="3" name="Subtitle 2">
            <a:extLst>
              <a:ext uri="{FF2B5EF4-FFF2-40B4-BE49-F238E27FC236}">
                <a16:creationId xmlns:a16="http://schemas.microsoft.com/office/drawing/2014/main" id="{6EC0419F-EE2D-41B1-37DE-AEEA9A528B82}"/>
              </a:ext>
            </a:extLst>
          </p:cNvPr>
          <p:cNvSpPr>
            <a:spLocks noGrp="1"/>
          </p:cNvSpPr>
          <p:nvPr>
            <p:ph type="subTitle" idx="1"/>
          </p:nvPr>
        </p:nvSpPr>
        <p:spPr>
          <a:xfrm>
            <a:off x="3215729" y="4165152"/>
            <a:ext cx="5760846" cy="682079"/>
          </a:xfrm>
        </p:spPr>
        <p:txBody>
          <a:bodyPr>
            <a:normAutofit/>
          </a:bodyPr>
          <a:lstStyle/>
          <a:p>
            <a:endParaRPr lang="en-US">
              <a:solidFill>
                <a:schemeClr val="tx2"/>
              </a:solidFill>
            </a:endParaRPr>
          </a:p>
        </p:txBody>
      </p:sp>
    </p:spTree>
    <p:extLst>
      <p:ext uri="{BB962C8B-B14F-4D97-AF65-F5344CB8AC3E}">
        <p14:creationId xmlns:p14="http://schemas.microsoft.com/office/powerpoint/2010/main" val="1958878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55000">
              <a:schemeClr val="accent6">
                <a:lumMod val="20000"/>
                <a:lumOff val="80000"/>
                <a:alpha val="28000"/>
              </a:schemeClr>
            </a:gs>
            <a:gs pos="100000">
              <a:schemeClr val="accent1">
                <a:lumMod val="45000"/>
                <a:lumOff val="55000"/>
              </a:schemeClr>
            </a:gs>
            <a:gs pos="100000">
              <a:schemeClr val="accent1">
                <a:lumMod val="45000"/>
                <a:lumOff val="55000"/>
                <a:alpha val="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3220021-7380-2632-CD77-068F801AC13B}"/>
              </a:ext>
            </a:extLst>
          </p:cNvPr>
          <p:cNvSpPr txBox="1"/>
          <p:nvPr/>
        </p:nvSpPr>
        <p:spPr>
          <a:xfrm>
            <a:off x="0" y="0"/>
            <a:ext cx="12192000" cy="3785652"/>
          </a:xfrm>
          <a:prstGeom prst="rect">
            <a:avLst/>
          </a:prstGeom>
          <a:noFill/>
        </p:spPr>
        <p:txBody>
          <a:bodyPr wrap="square">
            <a:spAutoFit/>
          </a:bodyPr>
          <a:lstStyle/>
          <a:p>
            <a:r>
              <a:rPr lang="en-US" sz="2400" b="1" dirty="0">
                <a:solidFill>
                  <a:srgbClr val="C00000"/>
                </a:solidFill>
              </a:rPr>
              <a:t>			Camp Transfers - Adaptation Only</a:t>
            </a:r>
          </a:p>
          <a:p>
            <a:endParaRPr lang="en-US" sz="2400" b="1" dirty="0"/>
          </a:p>
          <a:p>
            <a:r>
              <a:rPr lang="en-US" sz="2400" b="1" dirty="0"/>
              <a:t>Prisoners had no control over transfers between camps. They were moved suddenly, without explanation, and often under extreme conditions. Prisoners could not refuse to go, choose where they were sent, or prepare for the journey. The only possible response was adaptation — continuing to walk, obeying orders, and trying to stay alive during transport. Survival depended on endurance, not decision-making.</a:t>
            </a:r>
          </a:p>
          <a:p>
            <a:endParaRPr lang="en-US" sz="2400" b="1" dirty="0"/>
          </a:p>
          <a:p>
            <a:endParaRPr lang="en-US" sz="2400" b="1" dirty="0"/>
          </a:p>
          <a:p>
            <a:r>
              <a:rPr lang="en-US" sz="2400" b="1" dirty="0">
                <a:solidFill>
                  <a:srgbClr val="C00000"/>
                </a:solidFill>
              </a:rPr>
              <a:t>           Key idea: Movement happened to prisoners, not because of prisoners.</a:t>
            </a:r>
          </a:p>
        </p:txBody>
      </p:sp>
    </p:spTree>
    <p:extLst>
      <p:ext uri="{BB962C8B-B14F-4D97-AF65-F5344CB8AC3E}">
        <p14:creationId xmlns:p14="http://schemas.microsoft.com/office/powerpoint/2010/main" val="25051696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55000">
              <a:schemeClr val="accent6">
                <a:lumMod val="20000"/>
                <a:lumOff val="80000"/>
                <a:alpha val="28000"/>
              </a:schemeClr>
            </a:gs>
            <a:gs pos="100000">
              <a:schemeClr val="accent1">
                <a:lumMod val="45000"/>
                <a:lumOff val="55000"/>
              </a:schemeClr>
            </a:gs>
            <a:gs pos="100000">
              <a:schemeClr val="accent1">
                <a:lumMod val="45000"/>
                <a:lumOff val="55000"/>
                <a:alpha val="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7053BAE-1F72-8C91-0A68-88CE8D2271A7}"/>
              </a:ext>
            </a:extLst>
          </p:cNvPr>
          <p:cNvSpPr txBox="1"/>
          <p:nvPr/>
        </p:nvSpPr>
        <p:spPr>
          <a:xfrm>
            <a:off x="0" y="1"/>
            <a:ext cx="12192000" cy="4524315"/>
          </a:xfrm>
          <a:prstGeom prst="rect">
            <a:avLst/>
          </a:prstGeom>
          <a:noFill/>
        </p:spPr>
        <p:txBody>
          <a:bodyPr wrap="square">
            <a:spAutoFit/>
          </a:bodyPr>
          <a:lstStyle/>
          <a:p>
            <a:r>
              <a:rPr lang="en-US" sz="2400" b="1" dirty="0">
                <a:solidFill>
                  <a:srgbClr val="C00000"/>
                </a:solidFill>
              </a:rPr>
              <a:t>		Agency vs. Adaptation — Food, Rest, and Emotional Attachment</a:t>
            </a:r>
          </a:p>
          <a:p>
            <a:endParaRPr lang="en-US" sz="2400" b="1" dirty="0">
              <a:solidFill>
                <a:srgbClr val="C00000"/>
              </a:solidFill>
            </a:endParaRPr>
          </a:p>
          <a:p>
            <a:r>
              <a:rPr lang="en-US" sz="2400" b="1" dirty="0"/>
              <a:t>Prisoners had very little control over food and rest. Rations were fixed, meals were inadequate, and rest depended on camp schedules rather than personal need. Prisoners could not choose when to eat or sleep, and refusing food or work was not a real option because it led to punishment or death. At the same time, emotional attachment became a matter of adaptation rather than choice. Forming close bonds could provide support, but it also carried great risk because people were often transferred or killed without warning. Many prisoners learned to limit emotional connections, not because they lacked feelings, but because emotional distance helped them survive repeated loss. In both cases, prisoners were not making free choices; they were adjusting their behavior to conditions they could not change.</a:t>
            </a:r>
          </a:p>
        </p:txBody>
      </p:sp>
    </p:spTree>
    <p:extLst>
      <p:ext uri="{BB962C8B-B14F-4D97-AF65-F5344CB8AC3E}">
        <p14:creationId xmlns:p14="http://schemas.microsoft.com/office/powerpoint/2010/main" val="15860428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55000">
              <a:schemeClr val="accent6">
                <a:lumMod val="20000"/>
                <a:lumOff val="80000"/>
                <a:alpha val="28000"/>
              </a:schemeClr>
            </a:gs>
            <a:gs pos="100000">
              <a:schemeClr val="accent1">
                <a:lumMod val="45000"/>
                <a:lumOff val="55000"/>
              </a:schemeClr>
            </a:gs>
            <a:gs pos="100000">
              <a:schemeClr val="accent1">
                <a:lumMod val="45000"/>
                <a:lumOff val="55000"/>
                <a:alpha val="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BFDF8D1-FC48-52BA-4D5A-EF81BB7871A5}"/>
              </a:ext>
            </a:extLst>
          </p:cNvPr>
          <p:cNvSpPr txBox="1"/>
          <p:nvPr/>
        </p:nvSpPr>
        <p:spPr>
          <a:xfrm>
            <a:off x="0" y="1"/>
            <a:ext cx="12192000" cy="6740307"/>
          </a:xfrm>
          <a:prstGeom prst="rect">
            <a:avLst/>
          </a:prstGeom>
          <a:noFill/>
        </p:spPr>
        <p:txBody>
          <a:bodyPr wrap="square">
            <a:spAutoFit/>
          </a:bodyPr>
          <a:lstStyle/>
          <a:p>
            <a:r>
              <a:rPr lang="en-US" sz="2400" b="1" dirty="0"/>
              <a:t>			</a:t>
            </a:r>
            <a:r>
              <a:rPr lang="en-US" sz="2400" b="1" dirty="0">
                <a:solidFill>
                  <a:srgbClr val="C00000"/>
                </a:solidFill>
              </a:rPr>
              <a:t>HISTORICAL RECAP BEFORE CHAPTER 11</a:t>
            </a:r>
          </a:p>
          <a:p>
            <a:endParaRPr lang="en-US" sz="2400" b="1" dirty="0"/>
          </a:p>
          <a:p>
            <a:r>
              <a:rPr lang="en-US" sz="2400" b="1" dirty="0">
                <a:solidFill>
                  <a:srgbClr val="C00000"/>
                </a:solidFill>
              </a:rPr>
              <a:t>Chapters 1–10 Review </a:t>
            </a:r>
          </a:p>
          <a:p>
            <a:r>
              <a:rPr lang="en-US" sz="2400" b="1" dirty="0"/>
              <a:t> Yanek’s Life Before the </a:t>
            </a:r>
            <a:r>
              <a:rPr lang="en-US" sz="2400" b="1" dirty="0" err="1"/>
              <a:t>CampsYanek</a:t>
            </a:r>
            <a:r>
              <a:rPr lang="en-US" sz="2400" b="1" dirty="0"/>
              <a:t> lives in Kraków, Poland, with his parents and younger sister at the beginning of the story. His family is Jewish, and at first, their life is restricted but still intact. Over time, anti-Jewish laws limit where they can go, what they can own, and how they can </a:t>
            </a:r>
            <a:r>
              <a:rPr lang="en-US" sz="2400" b="1" dirty="0" err="1"/>
              <a:t>live.This</a:t>
            </a:r>
            <a:r>
              <a:rPr lang="en-US" sz="2400" b="1" dirty="0"/>
              <a:t> reflects real Nazi policies in occupied Poland beginning in 1939–1940, when Jews were gradually stripped of civil rights.</a:t>
            </a:r>
          </a:p>
          <a:p>
            <a:endParaRPr lang="en-US" sz="2400" b="1" dirty="0"/>
          </a:p>
          <a:p>
            <a:r>
              <a:rPr lang="en-US" sz="2400" b="1" dirty="0">
                <a:solidFill>
                  <a:srgbClr val="C00000"/>
                </a:solidFill>
              </a:rPr>
              <a:t>The Kraków Ghetto (1941–1942)</a:t>
            </a:r>
          </a:p>
          <a:p>
            <a:r>
              <a:rPr lang="en-US" sz="2400" b="1" dirty="0"/>
              <a:t>Yanek and his family are forced into the Kraków Ghetto, a walled-off area where Jews are crowded together under harsh conditions.</a:t>
            </a:r>
          </a:p>
          <a:p>
            <a:r>
              <a:rPr lang="en-US" sz="2400" b="1" dirty="0">
                <a:solidFill>
                  <a:srgbClr val="C00000"/>
                </a:solidFill>
              </a:rPr>
              <a:t>In the ghetto:</a:t>
            </a:r>
          </a:p>
          <a:p>
            <a:r>
              <a:rPr lang="en-US" sz="2400" b="1" dirty="0"/>
              <a:t>Food is scarce</a:t>
            </a:r>
          </a:p>
          <a:p>
            <a:r>
              <a:rPr lang="en-US" sz="2400" b="1" dirty="0"/>
              <a:t>Disease spreads quickly</a:t>
            </a:r>
          </a:p>
          <a:p>
            <a:r>
              <a:rPr lang="en-US" sz="2400" b="1" dirty="0"/>
              <a:t>Fear is constant</a:t>
            </a:r>
          </a:p>
          <a:p>
            <a:r>
              <a:rPr lang="en-US" sz="2400" b="1" dirty="0"/>
              <a:t>Families are still together, but life is unstable.</a:t>
            </a:r>
          </a:p>
          <a:p>
            <a:r>
              <a:rPr lang="en-US" sz="2400" b="1" dirty="0"/>
              <a:t> The ghetto exists as a temporary holding space, not a permanent solution.</a:t>
            </a:r>
          </a:p>
        </p:txBody>
      </p:sp>
    </p:spTree>
    <p:extLst>
      <p:ext uri="{BB962C8B-B14F-4D97-AF65-F5344CB8AC3E}">
        <p14:creationId xmlns:p14="http://schemas.microsoft.com/office/powerpoint/2010/main" val="7277677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55000">
              <a:schemeClr val="accent6">
                <a:lumMod val="20000"/>
                <a:lumOff val="80000"/>
                <a:alpha val="28000"/>
              </a:schemeClr>
            </a:gs>
            <a:gs pos="100000">
              <a:schemeClr val="accent1">
                <a:lumMod val="45000"/>
                <a:lumOff val="55000"/>
              </a:schemeClr>
            </a:gs>
            <a:gs pos="100000">
              <a:schemeClr val="accent1">
                <a:lumMod val="45000"/>
                <a:lumOff val="55000"/>
                <a:alpha val="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59C720D-F8F9-980C-A6CF-9936832340AF}"/>
              </a:ext>
            </a:extLst>
          </p:cNvPr>
          <p:cNvSpPr txBox="1"/>
          <p:nvPr/>
        </p:nvSpPr>
        <p:spPr>
          <a:xfrm>
            <a:off x="0" y="0"/>
            <a:ext cx="12192000" cy="6740307"/>
          </a:xfrm>
          <a:prstGeom prst="rect">
            <a:avLst/>
          </a:prstGeom>
          <a:noFill/>
        </p:spPr>
        <p:txBody>
          <a:bodyPr wrap="square">
            <a:spAutoFit/>
          </a:bodyPr>
          <a:lstStyle/>
          <a:p>
            <a:r>
              <a:rPr lang="en-US" sz="2400" b="1" dirty="0"/>
              <a:t>		</a:t>
            </a:r>
            <a:r>
              <a:rPr lang="en-US" sz="2400" b="1" dirty="0">
                <a:solidFill>
                  <a:srgbClr val="C00000"/>
                </a:solidFill>
              </a:rPr>
              <a:t>     The Ghetto Liquidation &amp; Family Separation (1942)</a:t>
            </a:r>
          </a:p>
          <a:p>
            <a:endParaRPr lang="en-US" sz="2400" b="1" dirty="0">
              <a:solidFill>
                <a:srgbClr val="C00000"/>
              </a:solidFill>
            </a:endParaRPr>
          </a:p>
          <a:p>
            <a:r>
              <a:rPr lang="en-US" sz="2400" b="1" dirty="0"/>
              <a:t>During a ghetto liquidation, Nazi forces enter to remove Jews by force. </a:t>
            </a:r>
          </a:p>
          <a:p>
            <a:endParaRPr lang="en-US" sz="2400" b="1" dirty="0"/>
          </a:p>
          <a:p>
            <a:r>
              <a:rPr lang="en-US" sz="2400" b="1" dirty="0">
                <a:solidFill>
                  <a:srgbClr val="C00000"/>
                </a:solidFill>
              </a:rPr>
              <a:t>This is the moment when Yanek is separated from his family.</a:t>
            </a:r>
          </a:p>
          <a:p>
            <a:r>
              <a:rPr lang="en-US" sz="2400" b="1" dirty="0"/>
              <a:t>Yanek is taken away during the chaos.</a:t>
            </a:r>
          </a:p>
          <a:p>
            <a:r>
              <a:rPr lang="en-US" sz="2400" b="1" dirty="0"/>
              <a:t>He does not get to say goodbye.</a:t>
            </a:r>
          </a:p>
          <a:p>
            <a:r>
              <a:rPr lang="en-US" sz="2400" b="1" dirty="0"/>
              <a:t>He never sees his parents or sister again.</a:t>
            </a:r>
          </a:p>
          <a:p>
            <a:endParaRPr lang="en-US" sz="2400" b="1" dirty="0"/>
          </a:p>
          <a:p>
            <a:r>
              <a:rPr lang="en-US" sz="2400" b="1" dirty="0"/>
              <a:t>Historically, most Jews taken during ghetto liquidations were either:</a:t>
            </a:r>
          </a:p>
          <a:p>
            <a:endParaRPr lang="en-US" sz="2400" b="1" dirty="0"/>
          </a:p>
          <a:p>
            <a:r>
              <a:rPr lang="en-US" sz="2400" b="1" dirty="0"/>
              <a:t>-Shot on the spot</a:t>
            </a:r>
          </a:p>
          <a:p>
            <a:r>
              <a:rPr lang="en-US" sz="2400" b="1" dirty="0"/>
              <a:t>-Deported to extermination camps</a:t>
            </a:r>
          </a:p>
          <a:p>
            <a:endParaRPr lang="en-US" sz="2400" b="1" dirty="0"/>
          </a:p>
          <a:p>
            <a:r>
              <a:rPr lang="en-US" sz="2400" b="1" dirty="0"/>
              <a:t>Although the book does not follow his family afterward, the historical reality is clear:</a:t>
            </a:r>
          </a:p>
          <a:p>
            <a:r>
              <a:rPr lang="en-US" sz="2400" b="1" dirty="0"/>
              <a:t>-Very few survived these actions.</a:t>
            </a:r>
          </a:p>
          <a:p>
            <a:r>
              <a:rPr lang="en-US" sz="2400" b="1" dirty="0"/>
              <a:t>-This moment is crucial:</a:t>
            </a:r>
          </a:p>
          <a:p>
            <a:r>
              <a:rPr lang="en-US" sz="2400" b="1" dirty="0"/>
              <a:t>-Yanek becomes completely alone before he even enters the camp system.</a:t>
            </a:r>
          </a:p>
        </p:txBody>
      </p:sp>
    </p:spTree>
    <p:extLst>
      <p:ext uri="{BB962C8B-B14F-4D97-AF65-F5344CB8AC3E}">
        <p14:creationId xmlns:p14="http://schemas.microsoft.com/office/powerpoint/2010/main" val="35875631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55000">
              <a:schemeClr val="accent6">
                <a:lumMod val="20000"/>
                <a:lumOff val="80000"/>
                <a:alpha val="28000"/>
              </a:schemeClr>
            </a:gs>
            <a:gs pos="100000">
              <a:schemeClr val="accent1">
                <a:lumMod val="45000"/>
                <a:lumOff val="55000"/>
              </a:schemeClr>
            </a:gs>
            <a:gs pos="100000">
              <a:schemeClr val="accent1">
                <a:lumMod val="45000"/>
                <a:lumOff val="55000"/>
                <a:alpha val="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96AAB7-4E7B-3624-7EB1-CBADD54305D9}"/>
              </a:ext>
            </a:extLst>
          </p:cNvPr>
          <p:cNvSpPr txBox="1"/>
          <p:nvPr/>
        </p:nvSpPr>
        <p:spPr>
          <a:xfrm>
            <a:off x="-82193" y="123290"/>
            <a:ext cx="12274193" cy="6740307"/>
          </a:xfrm>
          <a:prstGeom prst="rect">
            <a:avLst/>
          </a:prstGeom>
          <a:noFill/>
        </p:spPr>
        <p:txBody>
          <a:bodyPr wrap="square">
            <a:spAutoFit/>
          </a:bodyPr>
          <a:lstStyle/>
          <a:p>
            <a:r>
              <a:rPr lang="en-US" sz="2400" b="1" dirty="0"/>
              <a:t>		</a:t>
            </a:r>
            <a:r>
              <a:rPr lang="en-US" sz="2400" b="1" dirty="0">
                <a:solidFill>
                  <a:srgbClr val="C00000"/>
                </a:solidFill>
              </a:rPr>
              <a:t>       Deportation to </a:t>
            </a:r>
            <a:r>
              <a:rPr lang="en-US" sz="2400" b="1" dirty="0" err="1">
                <a:solidFill>
                  <a:srgbClr val="C00000"/>
                </a:solidFill>
              </a:rPr>
              <a:t>Plaszów</a:t>
            </a:r>
            <a:r>
              <a:rPr lang="en-US" sz="2400" b="1" dirty="0">
                <a:solidFill>
                  <a:srgbClr val="C00000"/>
                </a:solidFill>
              </a:rPr>
              <a:t> Labor Camp (1942–1943)</a:t>
            </a:r>
          </a:p>
          <a:p>
            <a:endParaRPr lang="en-US" sz="2400" b="1" dirty="0"/>
          </a:p>
          <a:p>
            <a:r>
              <a:rPr lang="en-US" sz="2400" b="1" dirty="0"/>
              <a:t>Yanek is deported to </a:t>
            </a:r>
            <a:r>
              <a:rPr lang="en-US" sz="2400" b="1" dirty="0" err="1"/>
              <a:t>Plaszów</a:t>
            </a:r>
            <a:r>
              <a:rPr lang="en-US" sz="2400" b="1" dirty="0"/>
              <a:t>, a forced labor camp near Kraków.</a:t>
            </a:r>
          </a:p>
          <a:p>
            <a:endParaRPr lang="en-US" sz="2400" b="1" dirty="0">
              <a:solidFill>
                <a:srgbClr val="C00000"/>
              </a:solidFill>
            </a:endParaRPr>
          </a:p>
          <a:p>
            <a:r>
              <a:rPr lang="en-US" sz="2400" b="1" dirty="0" err="1">
                <a:solidFill>
                  <a:srgbClr val="C00000"/>
                </a:solidFill>
              </a:rPr>
              <a:t>Plaszów</a:t>
            </a:r>
            <a:r>
              <a:rPr lang="en-US" sz="2400" b="1" dirty="0">
                <a:solidFill>
                  <a:srgbClr val="C00000"/>
                </a:solidFill>
              </a:rPr>
              <a:t> </a:t>
            </a:r>
            <a:r>
              <a:rPr lang="en-US" sz="2400" b="1" dirty="0"/>
              <a:t>is not an extermination camp, but it is extremely brutal:</a:t>
            </a:r>
          </a:p>
          <a:p>
            <a:endParaRPr lang="en-US" sz="2400" b="1" dirty="0"/>
          </a:p>
          <a:p>
            <a:r>
              <a:rPr lang="en-US" sz="2400" b="1" dirty="0"/>
              <a:t>-Prisoners are beaten or killed for small mistakes</a:t>
            </a:r>
          </a:p>
          <a:p>
            <a:r>
              <a:rPr lang="en-US" sz="2400" b="1" dirty="0"/>
              <a:t>Hunger and exhaustion are constant</a:t>
            </a:r>
          </a:p>
          <a:p>
            <a:r>
              <a:rPr lang="en-US" sz="2400" b="1" dirty="0"/>
              <a:t>-Survival depends on obedience and invisibility</a:t>
            </a:r>
          </a:p>
          <a:p>
            <a:endParaRPr lang="en-US" sz="2400" b="1" dirty="0"/>
          </a:p>
          <a:p>
            <a:r>
              <a:rPr lang="en-US" sz="2400" b="1" dirty="0"/>
              <a:t>Yanek spends many months here. This is where he learns the basic rules of survival:</a:t>
            </a:r>
          </a:p>
          <a:p>
            <a:endParaRPr lang="en-US" sz="2400" b="1" dirty="0"/>
          </a:p>
          <a:p>
            <a:r>
              <a:rPr lang="en-US" sz="2400" b="1" dirty="0"/>
              <a:t>-Do not draw attention</a:t>
            </a:r>
          </a:p>
          <a:p>
            <a:r>
              <a:rPr lang="en-US" sz="2400" b="1" dirty="0"/>
              <a:t>-Do not question orders</a:t>
            </a:r>
          </a:p>
          <a:p>
            <a:r>
              <a:rPr lang="en-US" sz="2400" b="1" dirty="0"/>
              <a:t>-Conserve energy</a:t>
            </a:r>
          </a:p>
          <a:p>
            <a:endParaRPr lang="en-US" sz="2400" b="1" dirty="0"/>
          </a:p>
          <a:p>
            <a:r>
              <a:rPr lang="en-US" sz="2400" b="1" dirty="0" err="1"/>
              <a:t>Plaszów</a:t>
            </a:r>
            <a:r>
              <a:rPr lang="en-US" sz="2400" b="1" dirty="0"/>
              <a:t> is also where Yanek witnesses frequent killings. Death is public and used as a warning.</a:t>
            </a:r>
          </a:p>
        </p:txBody>
      </p:sp>
    </p:spTree>
    <p:extLst>
      <p:ext uri="{BB962C8B-B14F-4D97-AF65-F5344CB8AC3E}">
        <p14:creationId xmlns:p14="http://schemas.microsoft.com/office/powerpoint/2010/main" val="4035901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55000">
              <a:schemeClr val="accent6">
                <a:lumMod val="20000"/>
                <a:lumOff val="80000"/>
                <a:alpha val="28000"/>
              </a:schemeClr>
            </a:gs>
            <a:gs pos="100000">
              <a:schemeClr val="accent1">
                <a:lumMod val="45000"/>
                <a:lumOff val="55000"/>
              </a:schemeClr>
            </a:gs>
            <a:gs pos="100000">
              <a:schemeClr val="accent1">
                <a:lumMod val="45000"/>
                <a:lumOff val="55000"/>
                <a:alpha val="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B02F2D8-B2FF-2639-1ADF-20EF303EFD7C}"/>
              </a:ext>
            </a:extLst>
          </p:cNvPr>
          <p:cNvSpPr txBox="1"/>
          <p:nvPr/>
        </p:nvSpPr>
        <p:spPr>
          <a:xfrm>
            <a:off x="0" y="0"/>
            <a:ext cx="12192000" cy="5632311"/>
          </a:xfrm>
          <a:prstGeom prst="rect">
            <a:avLst/>
          </a:prstGeom>
          <a:noFill/>
        </p:spPr>
        <p:txBody>
          <a:bodyPr wrap="square">
            <a:spAutoFit/>
          </a:bodyPr>
          <a:lstStyle/>
          <a:p>
            <a:r>
              <a:rPr lang="en-US" sz="2400" b="1" dirty="0"/>
              <a:t>				</a:t>
            </a:r>
            <a:r>
              <a:rPr lang="en-US" sz="2400" b="1" dirty="0">
                <a:solidFill>
                  <a:srgbClr val="C00000"/>
                </a:solidFill>
              </a:rPr>
              <a:t>     Transfers Begin (1943)</a:t>
            </a:r>
          </a:p>
          <a:p>
            <a:endParaRPr lang="en-US" sz="2400" b="1" dirty="0">
              <a:solidFill>
                <a:srgbClr val="C00000"/>
              </a:solidFill>
            </a:endParaRPr>
          </a:p>
          <a:p>
            <a:r>
              <a:rPr lang="en-US" sz="2400" b="1" dirty="0"/>
              <a:t>As the Nazi camp system expands and reorganizes, Yanek is transferred from </a:t>
            </a:r>
            <a:r>
              <a:rPr lang="en-US" sz="2400" b="1" dirty="0" err="1"/>
              <a:t>Plaszów</a:t>
            </a:r>
            <a:r>
              <a:rPr lang="en-US" sz="2400" b="1" dirty="0"/>
              <a:t>. </a:t>
            </a:r>
          </a:p>
          <a:p>
            <a:endParaRPr lang="en-US" sz="2400" b="1" dirty="0"/>
          </a:p>
          <a:p>
            <a:r>
              <a:rPr lang="en-US" sz="2400" b="1" dirty="0"/>
              <a:t>Transfers become common as prisoners are redistributed for labor or control.</a:t>
            </a:r>
          </a:p>
          <a:p>
            <a:endParaRPr lang="en-US" sz="2400" b="1" dirty="0"/>
          </a:p>
          <a:p>
            <a:r>
              <a:rPr lang="en-US" sz="2400" b="1" dirty="0">
                <a:solidFill>
                  <a:srgbClr val="C00000"/>
                </a:solidFill>
              </a:rPr>
              <a:t>By the end of Chapter 10:</a:t>
            </a:r>
          </a:p>
          <a:p>
            <a:endParaRPr lang="en-US" sz="2400" b="1" dirty="0"/>
          </a:p>
          <a:p>
            <a:r>
              <a:rPr lang="en-US" sz="2400" b="1" dirty="0"/>
              <a:t>Yanek has lost his family</a:t>
            </a:r>
          </a:p>
          <a:p>
            <a:endParaRPr lang="en-US" sz="2400" b="1" dirty="0"/>
          </a:p>
          <a:p>
            <a:r>
              <a:rPr lang="en-US" sz="2400" b="1" dirty="0"/>
              <a:t>He has lost his </a:t>
            </a:r>
            <a:r>
              <a:rPr lang="en-US" sz="2400" b="1" dirty="0" err="1"/>
              <a:t>homeHe</a:t>
            </a:r>
            <a:r>
              <a:rPr lang="en-US" sz="2400" b="1" dirty="0"/>
              <a:t> has lost legal identity</a:t>
            </a:r>
          </a:p>
          <a:p>
            <a:endParaRPr lang="en-US" sz="2400" b="1" dirty="0"/>
          </a:p>
          <a:p>
            <a:r>
              <a:rPr lang="en-US" sz="2400" b="1" dirty="0"/>
              <a:t>He has learned that survival depends on adapting to systems</a:t>
            </a:r>
          </a:p>
          <a:p>
            <a:endParaRPr lang="en-US" sz="2400" b="1" dirty="0"/>
          </a:p>
          <a:p>
            <a:r>
              <a:rPr lang="en-US" sz="2400" b="1" dirty="0"/>
              <a:t>This leads directly into Chapter 11, when he enters the larger </a:t>
            </a:r>
            <a:r>
              <a:rPr lang="en-US" sz="2400" b="1" dirty="0">
                <a:solidFill>
                  <a:srgbClr val="C00000"/>
                </a:solidFill>
              </a:rPr>
              <a:t>Auschwitz camp system</a:t>
            </a:r>
            <a:r>
              <a:rPr lang="en-US" sz="2400" b="1" dirty="0"/>
              <a:t>.</a:t>
            </a:r>
          </a:p>
        </p:txBody>
      </p:sp>
    </p:spTree>
    <p:extLst>
      <p:ext uri="{BB962C8B-B14F-4D97-AF65-F5344CB8AC3E}">
        <p14:creationId xmlns:p14="http://schemas.microsoft.com/office/powerpoint/2010/main" val="1929014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55000">
              <a:schemeClr val="accent6">
                <a:lumMod val="20000"/>
                <a:lumOff val="80000"/>
                <a:alpha val="28000"/>
              </a:schemeClr>
            </a:gs>
            <a:gs pos="100000">
              <a:schemeClr val="accent1">
                <a:lumMod val="45000"/>
                <a:lumOff val="55000"/>
              </a:schemeClr>
            </a:gs>
            <a:gs pos="100000">
              <a:schemeClr val="accent1">
                <a:lumMod val="45000"/>
                <a:lumOff val="55000"/>
                <a:alpha val="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E54E9CB-CFB5-16B2-4C2B-906046C3352D}"/>
              </a:ext>
            </a:extLst>
          </p:cNvPr>
          <p:cNvSpPr txBox="1"/>
          <p:nvPr/>
        </p:nvSpPr>
        <p:spPr>
          <a:xfrm>
            <a:off x="-71920" y="0"/>
            <a:ext cx="12263919" cy="6370975"/>
          </a:xfrm>
          <a:prstGeom prst="rect">
            <a:avLst/>
          </a:prstGeom>
          <a:noFill/>
        </p:spPr>
        <p:txBody>
          <a:bodyPr wrap="square" rtlCol="0">
            <a:spAutoFit/>
          </a:bodyPr>
          <a:lstStyle/>
          <a:p>
            <a:r>
              <a:rPr lang="en-US" sz="2400" b="1" dirty="0"/>
              <a:t>			    </a:t>
            </a:r>
            <a:r>
              <a:rPr lang="en-US" sz="2400" b="1" dirty="0">
                <a:solidFill>
                  <a:srgbClr val="C00000"/>
                </a:solidFill>
              </a:rPr>
              <a:t>LIST OF CAMPS MENTIONED IN THE UNIT</a:t>
            </a:r>
          </a:p>
          <a:p>
            <a:endParaRPr lang="en-US" sz="2400" b="1" dirty="0">
              <a:solidFill>
                <a:srgbClr val="C00000"/>
              </a:solidFill>
            </a:endParaRPr>
          </a:p>
          <a:p>
            <a:r>
              <a:rPr lang="en-US" sz="2400" b="1" dirty="0">
                <a:solidFill>
                  <a:srgbClr val="C00000"/>
                </a:solidFill>
              </a:rPr>
              <a:t>				Camps as Systems of Control</a:t>
            </a:r>
          </a:p>
          <a:p>
            <a:r>
              <a:rPr lang="en-US" sz="2400" b="1" dirty="0" err="1"/>
              <a:t>Plaszów</a:t>
            </a:r>
            <a:r>
              <a:rPr lang="en-US" sz="2400" b="1" dirty="0"/>
              <a:t> – Forced labor camp near Kraków.</a:t>
            </a:r>
          </a:p>
          <a:p>
            <a:r>
              <a:rPr lang="en-US" sz="2400" b="1" dirty="0"/>
              <a:t>Auschwitz-Birkenau – Extermination and labor camp.</a:t>
            </a:r>
          </a:p>
          <a:p>
            <a:r>
              <a:rPr lang="en-US" sz="2400" b="1" dirty="0"/>
              <a:t>Buna–Monowitz – Industrial labor camp.</a:t>
            </a:r>
          </a:p>
          <a:p>
            <a:r>
              <a:rPr lang="en-US" sz="2400" b="1" dirty="0"/>
              <a:t>Gross-Rosen – Extremely brutal labor camp.</a:t>
            </a:r>
          </a:p>
          <a:p>
            <a:r>
              <a:rPr lang="en-US" sz="2400" b="1" dirty="0"/>
              <a:t>Buchenwald – Overcrowded concentration camp in Germany.</a:t>
            </a:r>
          </a:p>
          <a:p>
            <a:r>
              <a:rPr lang="en-US" sz="2400" b="1" dirty="0"/>
              <a:t>Different camps served different purposes within the Nazi system, affecting survival chances.</a:t>
            </a:r>
          </a:p>
          <a:p>
            <a:r>
              <a:rPr lang="en-US" sz="2400" b="1" dirty="0"/>
              <a:t>*************************************************************************************</a:t>
            </a:r>
          </a:p>
          <a:p>
            <a:r>
              <a:rPr lang="en-US" sz="2400" b="1" dirty="0"/>
              <a:t>The Nazi system reused the same control tools </a:t>
            </a:r>
            <a:r>
              <a:rPr lang="en-US" sz="2400" b="1" dirty="0" err="1"/>
              <a:t>everywhere,but</a:t>
            </a:r>
            <a:r>
              <a:rPr lang="en-US" sz="2400" b="1" dirty="0"/>
              <a:t> each camp used them in different ways and for different purposes.</a:t>
            </a:r>
          </a:p>
          <a:p>
            <a:endParaRPr lang="en-US" sz="2400" b="1" dirty="0"/>
          </a:p>
          <a:p>
            <a:endParaRPr lang="en-US" sz="2400" b="1" dirty="0"/>
          </a:p>
          <a:p>
            <a:r>
              <a:rPr lang="en-US" sz="2400" b="1" dirty="0"/>
              <a:t> 	</a:t>
            </a:r>
          </a:p>
          <a:p>
            <a:endParaRPr lang="en-US" sz="2400" b="1" dirty="0"/>
          </a:p>
        </p:txBody>
      </p:sp>
    </p:spTree>
    <p:extLst>
      <p:ext uri="{BB962C8B-B14F-4D97-AF65-F5344CB8AC3E}">
        <p14:creationId xmlns:p14="http://schemas.microsoft.com/office/powerpoint/2010/main" val="20113364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55000">
              <a:schemeClr val="accent6">
                <a:lumMod val="20000"/>
                <a:lumOff val="80000"/>
                <a:alpha val="28000"/>
              </a:schemeClr>
            </a:gs>
            <a:gs pos="100000">
              <a:schemeClr val="accent1">
                <a:lumMod val="45000"/>
                <a:lumOff val="55000"/>
              </a:schemeClr>
            </a:gs>
            <a:gs pos="100000">
              <a:schemeClr val="accent1">
                <a:lumMod val="45000"/>
                <a:lumOff val="55000"/>
                <a:alpha val="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6E7F1E7-40A4-7192-238A-381DF19360B7}"/>
              </a:ext>
            </a:extLst>
          </p:cNvPr>
          <p:cNvSpPr txBox="1"/>
          <p:nvPr/>
        </p:nvSpPr>
        <p:spPr>
          <a:xfrm>
            <a:off x="0" y="0"/>
            <a:ext cx="12192000" cy="6370975"/>
          </a:xfrm>
          <a:prstGeom prst="rect">
            <a:avLst/>
          </a:prstGeom>
          <a:noFill/>
        </p:spPr>
        <p:txBody>
          <a:bodyPr wrap="square">
            <a:spAutoFit/>
          </a:bodyPr>
          <a:lstStyle/>
          <a:p>
            <a:r>
              <a:rPr lang="en-US" sz="2400" b="1" dirty="0" err="1">
                <a:solidFill>
                  <a:srgbClr val="C00000"/>
                </a:solidFill>
              </a:rPr>
              <a:t>Plaszów</a:t>
            </a:r>
            <a:r>
              <a:rPr lang="en-US" sz="2400" b="1" dirty="0">
                <a:solidFill>
                  <a:srgbClr val="C00000"/>
                </a:solidFill>
              </a:rPr>
              <a:t> (labor + terror)</a:t>
            </a:r>
          </a:p>
          <a:p>
            <a:r>
              <a:rPr lang="en-US" sz="2400" b="1" dirty="0"/>
              <a:t>Controlled prisoners mainly through public violence and fear, making obedience immediate and visible. </a:t>
            </a:r>
          </a:p>
          <a:p>
            <a:r>
              <a:rPr lang="en-US" sz="2400" b="1" dirty="0">
                <a:solidFill>
                  <a:srgbClr val="C00000"/>
                </a:solidFill>
              </a:rPr>
              <a:t>Auschwitz-Birkenau (extermination + labor)</a:t>
            </a:r>
          </a:p>
          <a:p>
            <a:r>
              <a:rPr lang="en-US" sz="2400" b="1" dirty="0"/>
              <a:t>Controlled prisoners through loss of identity, constant threat of death, and strict routines.</a:t>
            </a:r>
          </a:p>
          <a:p>
            <a:r>
              <a:rPr lang="en-US" sz="2400" b="1" dirty="0">
                <a:solidFill>
                  <a:srgbClr val="C00000"/>
                </a:solidFill>
              </a:rPr>
              <a:t>Buna–Monowitz (industrial labor)</a:t>
            </a:r>
          </a:p>
          <a:p>
            <a:r>
              <a:rPr lang="en-US" sz="2400" b="1" dirty="0"/>
              <a:t>Controlled prisoners by exhausting them through forced labor and hunger, leaving no energy to resist.</a:t>
            </a:r>
          </a:p>
          <a:p>
            <a:r>
              <a:rPr lang="en-US" sz="2400" b="1" dirty="0">
                <a:solidFill>
                  <a:srgbClr val="C00000"/>
                </a:solidFill>
              </a:rPr>
              <a:t>Gross-Rosen (extreme brutality)</a:t>
            </a:r>
          </a:p>
          <a:p>
            <a:r>
              <a:rPr lang="en-US" sz="2400" b="1" dirty="0"/>
              <a:t>Controlled prisoners through unpredictable violence and severe punishment, discouraging even small acts of resistance.</a:t>
            </a:r>
          </a:p>
          <a:p>
            <a:r>
              <a:rPr lang="en-US" sz="2400" b="1" dirty="0">
                <a:solidFill>
                  <a:srgbClr val="C00000"/>
                </a:solidFill>
              </a:rPr>
              <a:t>Buchenwald (collapse &amp; overcrowding)</a:t>
            </a:r>
          </a:p>
          <a:p>
            <a:r>
              <a:rPr lang="en-US" sz="2400" b="1" dirty="0"/>
              <a:t>Controlled prisoners through overcrowding, disease, and scarcity, reducing life to survival only.</a:t>
            </a:r>
          </a:p>
          <a:p>
            <a:endParaRPr lang="en-US" sz="2400" b="1" dirty="0"/>
          </a:p>
          <a:p>
            <a:r>
              <a:rPr lang="en-US" sz="2400" b="1" dirty="0"/>
              <a:t>				</a:t>
            </a:r>
            <a:r>
              <a:rPr lang="en-US" sz="2400" b="1" dirty="0">
                <a:solidFill>
                  <a:srgbClr val="C00000"/>
                </a:solidFill>
              </a:rPr>
              <a:t>Same tools.  Different focus.</a:t>
            </a:r>
          </a:p>
        </p:txBody>
      </p:sp>
    </p:spTree>
    <p:extLst>
      <p:ext uri="{BB962C8B-B14F-4D97-AF65-F5344CB8AC3E}">
        <p14:creationId xmlns:p14="http://schemas.microsoft.com/office/powerpoint/2010/main" val="19109646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55000">
              <a:schemeClr val="accent6">
                <a:lumMod val="20000"/>
                <a:lumOff val="80000"/>
                <a:alpha val="28000"/>
              </a:schemeClr>
            </a:gs>
            <a:gs pos="100000">
              <a:schemeClr val="accent1">
                <a:lumMod val="45000"/>
                <a:lumOff val="55000"/>
              </a:schemeClr>
            </a:gs>
            <a:gs pos="100000">
              <a:schemeClr val="accent1">
                <a:lumMod val="45000"/>
                <a:lumOff val="55000"/>
                <a:alpha val="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EF25CF0-689D-4B12-690C-830AFADC07CA}"/>
              </a:ext>
            </a:extLst>
          </p:cNvPr>
          <p:cNvSpPr txBox="1"/>
          <p:nvPr/>
        </p:nvSpPr>
        <p:spPr>
          <a:xfrm>
            <a:off x="0" y="0"/>
            <a:ext cx="12192000" cy="5170646"/>
          </a:xfrm>
          <a:prstGeom prst="rect">
            <a:avLst/>
          </a:prstGeom>
          <a:noFill/>
        </p:spPr>
        <p:txBody>
          <a:bodyPr wrap="square">
            <a:spAutoFit/>
          </a:bodyPr>
          <a:lstStyle/>
          <a:p>
            <a:endParaRPr lang="en-US" dirty="0"/>
          </a:p>
          <a:p>
            <a:r>
              <a:rPr lang="en-US" sz="2400" b="1" dirty="0"/>
              <a:t>			</a:t>
            </a:r>
            <a:r>
              <a:rPr lang="en-US" sz="2400" b="1" dirty="0">
                <a:solidFill>
                  <a:srgbClr val="C00000"/>
                </a:solidFill>
              </a:rPr>
              <a:t>Transfers as a Tool of Control and Destruction</a:t>
            </a:r>
          </a:p>
          <a:p>
            <a:endParaRPr lang="en-US" sz="2400" b="1" dirty="0"/>
          </a:p>
          <a:p>
            <a:endParaRPr lang="en-US" sz="2400" b="1" dirty="0"/>
          </a:p>
          <a:p>
            <a:r>
              <a:rPr lang="en-US" sz="2400" b="1" dirty="0"/>
              <a:t>As the war continued and Germany began losing territory, the Nazi authorities moved prisoners more often to keep camps from being liberated and to continue using prisoners for labor elsewhere. These transfers were not organized for safety; they were designed for control. Prisoners were rarely told where they were going or why, which created constant fear and confusion. This uncertainty weakened people mentally, making it harder to resist or even think beyond immediate survival. Transfers were also extremely dangerous because prisoners were transported with little food, water, or protection from the weather, and anyone who fell behind was often killed. For many prisoners, the journey itself became another method of destruction, making transfers just as deadly as life inside the camps.</a:t>
            </a:r>
          </a:p>
        </p:txBody>
      </p:sp>
    </p:spTree>
    <p:extLst>
      <p:ext uri="{BB962C8B-B14F-4D97-AF65-F5344CB8AC3E}">
        <p14:creationId xmlns:p14="http://schemas.microsoft.com/office/powerpoint/2010/main" val="37068069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55000">
              <a:schemeClr val="accent6">
                <a:lumMod val="20000"/>
                <a:lumOff val="80000"/>
                <a:alpha val="28000"/>
              </a:schemeClr>
            </a:gs>
            <a:gs pos="100000">
              <a:schemeClr val="accent1">
                <a:lumMod val="45000"/>
                <a:lumOff val="55000"/>
              </a:schemeClr>
            </a:gs>
            <a:gs pos="100000">
              <a:schemeClr val="accent1">
                <a:lumMod val="45000"/>
                <a:lumOff val="55000"/>
                <a:alpha val="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71A6A0C-A332-395D-8050-3A3965E2282E}"/>
              </a:ext>
            </a:extLst>
          </p:cNvPr>
          <p:cNvSpPr txBox="1"/>
          <p:nvPr/>
        </p:nvSpPr>
        <p:spPr>
          <a:xfrm>
            <a:off x="92467" y="0"/>
            <a:ext cx="12099533" cy="4524315"/>
          </a:xfrm>
          <a:prstGeom prst="rect">
            <a:avLst/>
          </a:prstGeom>
          <a:noFill/>
        </p:spPr>
        <p:txBody>
          <a:bodyPr wrap="square">
            <a:spAutoFit/>
          </a:bodyPr>
          <a:lstStyle/>
          <a:p>
            <a:r>
              <a:rPr lang="en-US" sz="2400" b="1" dirty="0"/>
              <a:t>				</a:t>
            </a:r>
            <a:r>
              <a:rPr lang="en-US" sz="2400" b="1" dirty="0">
                <a:solidFill>
                  <a:srgbClr val="C00000"/>
                </a:solidFill>
              </a:rPr>
              <a:t>         Agency vs. Adaptation</a:t>
            </a:r>
          </a:p>
          <a:p>
            <a:endParaRPr lang="en-US" sz="2400" b="1" dirty="0"/>
          </a:p>
          <a:p>
            <a:r>
              <a:rPr lang="en-US" sz="2400" b="1" dirty="0"/>
              <a:t>			</a:t>
            </a:r>
            <a:r>
              <a:rPr lang="en-US" sz="2400" b="1" dirty="0">
                <a:solidFill>
                  <a:srgbClr val="C00000"/>
                </a:solidFill>
              </a:rPr>
              <a:t>Labor Assignments  - Adaptation Only</a:t>
            </a:r>
          </a:p>
          <a:p>
            <a:endParaRPr lang="en-US" sz="2400" b="1" dirty="0">
              <a:solidFill>
                <a:srgbClr val="C00000"/>
              </a:solidFill>
            </a:endParaRPr>
          </a:p>
          <a:p>
            <a:r>
              <a:rPr lang="en-US" sz="2400" b="1" dirty="0"/>
              <a:t>Prisoners did not choose their labor assignments. Work was assigned by guards, often randomly or based on physical appearance, not skill or preference. Refusing work or doing it poorly usually led to punishment or death. Because prisoners could not decide whether to work or what work to do, they had no real agency. What they could do was adapt — by conserving energy, avoiding attention, or learning how to survive the work conditions for as long as possible. </a:t>
            </a:r>
          </a:p>
          <a:p>
            <a:endParaRPr lang="en-US" sz="2400" b="1" dirty="0"/>
          </a:p>
          <a:p>
            <a:r>
              <a:rPr lang="en-US" sz="2400" b="1" dirty="0"/>
              <a:t>		     </a:t>
            </a:r>
            <a:r>
              <a:rPr lang="en-US" sz="2400" b="1" dirty="0">
                <a:solidFill>
                  <a:srgbClr val="C00000"/>
                </a:solidFill>
              </a:rPr>
              <a:t>Key </a:t>
            </a:r>
            <a:r>
              <a:rPr lang="en-US" sz="2400" b="1" dirty="0" err="1">
                <a:solidFill>
                  <a:srgbClr val="C00000"/>
                </a:solidFill>
              </a:rPr>
              <a:t>idea:There</a:t>
            </a:r>
            <a:r>
              <a:rPr lang="en-US" sz="2400" b="1" dirty="0">
                <a:solidFill>
                  <a:srgbClr val="C00000"/>
                </a:solidFill>
              </a:rPr>
              <a:t> were actions, but no meaningful choices.</a:t>
            </a:r>
          </a:p>
        </p:txBody>
      </p:sp>
    </p:spTree>
    <p:extLst>
      <p:ext uri="{BB962C8B-B14F-4D97-AF65-F5344CB8AC3E}">
        <p14:creationId xmlns:p14="http://schemas.microsoft.com/office/powerpoint/2010/main" val="1143891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612</TotalTime>
  <Words>1220</Words>
  <Application>Microsoft Office PowerPoint</Application>
  <PresentationFormat>Widescreen</PresentationFormat>
  <Paragraphs>111</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Aptos</vt:lpstr>
      <vt:lpstr>Aptos Display</vt:lpstr>
      <vt:lpstr>Arial</vt:lpstr>
      <vt:lpstr>Office Theme</vt:lpstr>
      <vt:lpstr>PRISONER B-3087 CHAPTERS 11-15</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Alla Shaposhnikov</dc:creator>
  <cp:lastModifiedBy>Alla Shaposhnikov</cp:lastModifiedBy>
  <cp:revision>1</cp:revision>
  <dcterms:created xsi:type="dcterms:W3CDTF">2026-02-01T04:23:53Z</dcterms:created>
  <dcterms:modified xsi:type="dcterms:W3CDTF">2026-02-01T14:36:43Z</dcterms:modified>
</cp:coreProperties>
</file>